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76" r:id="rId4"/>
    <p:sldId id="260" r:id="rId5"/>
    <p:sldId id="262" r:id="rId6"/>
    <p:sldId id="279" r:id="rId7"/>
    <p:sldId id="278" r:id="rId8"/>
    <p:sldId id="280" r:id="rId9"/>
    <p:sldId id="263" r:id="rId10"/>
    <p:sldId id="264" r:id="rId11"/>
    <p:sldId id="265" r:id="rId12"/>
    <p:sldId id="268" r:id="rId13"/>
    <p:sldId id="267" r:id="rId14"/>
    <p:sldId id="269" r:id="rId15"/>
    <p:sldId id="266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8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6433" autoAdjust="0"/>
  </p:normalViewPr>
  <p:slideViewPr>
    <p:cSldViewPr snapToGrid="0">
      <p:cViewPr varScale="1">
        <p:scale>
          <a:sx n="65" d="100"/>
          <a:sy n="65" d="100"/>
        </p:scale>
        <p:origin x="-14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5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http://tbn2.google.com/images?q=tbn:P2ZeGndZf_5o2M:http://www.trud.ru/jpg/20060622/200606221110302.jpg" TargetMode="External"/><Relationship Id="rId5" Type="http://schemas.openxmlformats.org/officeDocument/2006/relationships/image" Target="../media/image22.jpeg"/><Relationship Id="rId4" Type="http://schemas.openxmlformats.org/officeDocument/2006/relationships/image" Target="http://tbn2.google.com/images?q=tbn:RlYO5r4c7-MYTM:http://sobiratelzvezd.ru/wallpapers/VOV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48262" y="301224"/>
            <a:ext cx="7274299" cy="495520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ru-RU" sz="44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115 лет со дня рождения </a:t>
            </a:r>
          </a:p>
          <a:p>
            <a:pPr algn="ctr"/>
            <a:r>
              <a:rPr lang="ru-RU" sz="44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Ожегова</a:t>
            </a:r>
          </a:p>
          <a:p>
            <a:pPr algn="ctr"/>
            <a:r>
              <a:rPr lang="ru-RU" sz="44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Сергея Ивановича</a:t>
            </a:r>
          </a:p>
          <a:p>
            <a:pPr algn="ctr"/>
            <a:endParaRPr lang="ru-RU" sz="4400" i="1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/>
            <a:r>
              <a:rPr lang="ru-RU" sz="20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Презентацию выполнила</a:t>
            </a:r>
          </a:p>
          <a:p>
            <a:pPr algn="r"/>
            <a:r>
              <a:rPr lang="ru-RU" sz="2000" i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обучающаяся </a:t>
            </a:r>
            <a:r>
              <a:rPr lang="ru-RU" sz="20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8А класса </a:t>
            </a:r>
          </a:p>
          <a:p>
            <a:pPr algn="r"/>
            <a:r>
              <a:rPr lang="ru-RU" sz="20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МОУ «СОШ № 9 с. Нины»</a:t>
            </a:r>
          </a:p>
          <a:p>
            <a:pPr algn="r"/>
            <a:r>
              <a:rPr lang="ru-RU" sz="2000" i="1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Окорокова</a:t>
            </a:r>
            <a:r>
              <a:rPr lang="ru-RU" sz="20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 Анна</a:t>
            </a:r>
          </a:p>
          <a:p>
            <a:pPr algn="r"/>
            <a:r>
              <a:rPr lang="ru-RU" sz="20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Руководитель проекта: </a:t>
            </a:r>
          </a:p>
          <a:p>
            <a:pPr algn="r"/>
            <a:r>
              <a:rPr lang="ru-RU" sz="20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русского языка и литературы</a:t>
            </a:r>
          </a:p>
          <a:p>
            <a:pPr algn="r"/>
            <a:r>
              <a:rPr lang="ru-RU" sz="2000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М.Е.Москалева</a:t>
            </a:r>
            <a:endParaRPr lang="ru-RU" sz="2000" i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i="1" dirty="0" err="1" smtClean="0">
                <a:cs typeface="Times New Roman" panose="02020603050405020304" pitchFamily="18" charset="0"/>
              </a:rPr>
              <a:t>пунк</a:t>
            </a: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4" descr="ozhego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549275"/>
            <a:ext cx="3095625" cy="4032250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9" name="Picture 11" descr="2500008106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24985" y="745462"/>
            <a:ext cx="14827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951027" y="3411941"/>
            <a:ext cx="4551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kern="10" dirty="0" smtClean="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Georgia"/>
              </a:rPr>
              <a:t>Ожегов</a:t>
            </a:r>
          </a:p>
          <a:p>
            <a:pPr algn="ctr"/>
            <a:r>
              <a:rPr lang="ru-RU" sz="3600" b="1" i="1" kern="10" dirty="0" smtClean="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Georgia"/>
              </a:rPr>
              <a:t>Сергей  Иванович</a:t>
            </a:r>
          </a:p>
          <a:p>
            <a:pPr algn="ctr"/>
            <a:r>
              <a:rPr lang="ru-RU" sz="3600" b="1" i="1" kern="10" dirty="0" smtClean="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Georgia"/>
              </a:rPr>
              <a:t>1900-1964 г</a:t>
            </a:r>
            <a:endParaRPr lang="ru-RU" sz="3600" b="1" i="1" kern="10" dirty="0">
              <a:ln w="222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Georgi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5406" y="889844"/>
            <a:ext cx="752167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Сергей Ожегов (22.09.1900 г)</a:t>
            </a: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- один из крупнейших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русских лексикографов и лексикологов, доктор филологических наук, профессор. 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Более всего он</a:t>
            </a:r>
            <a:b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известен как автор самого популярного 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однотомного толкового «Словаря</a:t>
            </a:r>
            <a:b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русского языка», который занимает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особое место среди других толковых</a:t>
            </a:r>
            <a:b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словарей русского языка. 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Это единственный относительно полный</a:t>
            </a:r>
            <a:b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однотомный словарь (80000 слов и выражений),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который последовательно,</a:t>
            </a:r>
            <a:b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от издания к изданию отражает 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изменения в русской литературной лексике.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1821" y="1146412"/>
            <a:ext cx="702859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itchFamily="18" charset="0"/>
              </a:rPr>
              <a:t>Ожеговы</a:t>
            </a:r>
            <a:r>
              <a:rPr lang="ru-RU" sz="2000" b="1" i="1" dirty="0" smtClean="0">
                <a:solidFill>
                  <a:srgbClr val="800000"/>
                </a:solidFill>
              </a:rPr>
              <a:t> </a:t>
            </a:r>
            <a:r>
              <a:rPr lang="ru-RU" sz="2000" b="1" dirty="0" smtClean="0"/>
              <a:t>– </a:t>
            </a:r>
            <a:r>
              <a:rPr lang="ru-RU" sz="2800" b="1" dirty="0" smtClean="0"/>
              <a:t>уральская  фамилия</a:t>
            </a:r>
          </a:p>
          <a:p>
            <a:pPr>
              <a:defRPr/>
            </a:pPr>
            <a:endParaRPr lang="ru-RU" sz="2400" b="1" dirty="0" smtClean="0"/>
          </a:p>
          <a:p>
            <a:pPr>
              <a:defRPr/>
            </a:pPr>
            <a:endParaRPr lang="ru-RU" sz="2400" b="1" dirty="0" smtClean="0"/>
          </a:p>
          <a:p>
            <a:pPr>
              <a:defRPr/>
            </a:pPr>
            <a:endParaRPr lang="ru-RU" sz="2400" b="1" dirty="0" smtClean="0"/>
          </a:p>
          <a:p>
            <a:pPr>
              <a:defRPr/>
            </a:pPr>
            <a:r>
              <a:rPr lang="ru-RU" sz="2800" b="1" dirty="0" smtClean="0"/>
              <a:t>От слова </a:t>
            </a:r>
            <a:r>
              <a:rPr lang="ru-RU" sz="2800" b="1" i="1" dirty="0" smtClean="0">
                <a:solidFill>
                  <a:srgbClr val="800000"/>
                </a:solidFill>
              </a:rPr>
              <a:t>«ожег»</a:t>
            </a:r>
            <a:r>
              <a:rPr lang="ru-RU" sz="2800" b="1" dirty="0" smtClean="0"/>
              <a:t> - палка, которую   окунали</a:t>
            </a:r>
          </a:p>
          <a:p>
            <a:pPr>
              <a:defRPr/>
            </a:pPr>
            <a:r>
              <a:rPr lang="ru-RU" sz="2800" b="1" dirty="0" smtClean="0"/>
              <a:t>                     в расплавленный  металл, чтобы</a:t>
            </a:r>
          </a:p>
          <a:p>
            <a:pPr>
              <a:defRPr/>
            </a:pPr>
            <a:r>
              <a:rPr lang="ru-RU" sz="2800" b="1" dirty="0" smtClean="0"/>
              <a:t>                     определить степень </a:t>
            </a:r>
          </a:p>
          <a:p>
            <a:pPr>
              <a:defRPr/>
            </a:pPr>
            <a:r>
              <a:rPr lang="ru-RU" sz="2800" b="1" dirty="0" smtClean="0"/>
              <a:t>                     его готовности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5" descr="img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372" y="824695"/>
            <a:ext cx="3120172" cy="2493966"/>
          </a:xfrm>
          <a:prstGeom prst="rect">
            <a:avLst/>
          </a:prstGeom>
          <a:noFill/>
          <a:ln w="63500">
            <a:solidFill>
              <a:srgbClr val="993366"/>
            </a:solidFill>
            <a:miter lim="800000"/>
            <a:headEnd/>
            <a:tailEnd/>
          </a:ln>
        </p:spPr>
      </p:pic>
      <p:pic>
        <p:nvPicPr>
          <p:cNvPr id="9" name="Picture 7" descr="img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40502" y="3220871"/>
            <a:ext cx="3734516" cy="2729529"/>
          </a:xfrm>
          <a:prstGeom prst="rect">
            <a:avLst/>
          </a:prstGeom>
          <a:noFill/>
          <a:ln w="63500">
            <a:solidFill>
              <a:srgbClr val="993366"/>
            </a:solidFill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618106" y="1433015"/>
            <a:ext cx="37206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skerville Old Face" pitchFamily="18" charset="0"/>
              </a:rPr>
              <a:t>Тверская губерния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skerville Old Face" pitchFamily="18" charset="0"/>
              </a:rPr>
              <a:t>фабричный поселок </a:t>
            </a:r>
          </a:p>
          <a:p>
            <a:pPr algn="ctr">
              <a:defRPr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skerville Old Face" pitchFamily="18" charset="0"/>
              </a:rPr>
              <a:t>Каменское</a:t>
            </a:r>
            <a:endParaRPr lang="ru-RU" sz="2800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Рисунок 6" descr="krasnogvardeiska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9648" y="1087219"/>
            <a:ext cx="4771872" cy="35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324168" y="1521993"/>
            <a:ext cx="33036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lnSpc>
                <a:spcPct val="150000"/>
              </a:lnSpc>
              <a:defRPr/>
            </a:pPr>
            <a:r>
              <a:rPr lang="ru-RU" sz="2400" dirty="0" smtClean="0">
                <a:solidFill>
                  <a:schemeClr val="tx2"/>
                </a:solidFill>
              </a:rPr>
              <a:t>    Живописная улица Красногвардейская со старинными деревянными домами рабочих фабрики ведет к дому Ожегова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 rot="10800000" flipV="1">
            <a:off x="781664" y="1426040"/>
            <a:ext cx="3480617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Кувшиново (ранее пос.Каменное) сохранился дом, в котором родился великий лексикограф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556913-8cbc74008b93f3b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6245" y="1183557"/>
            <a:ext cx="3394894" cy="387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71659" y="1732231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Рисунок 6" descr="photo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999" y="511562"/>
            <a:ext cx="4070436" cy="5430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132439" y="2206183"/>
            <a:ext cx="31856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tx2"/>
                </a:solidFill>
              </a:rPr>
              <a:t>Мемориальная доска на доме,</a:t>
            </a:r>
          </a:p>
          <a:p>
            <a:pPr algn="ctr"/>
            <a:r>
              <a:rPr lang="ru-RU" sz="2800" dirty="0" smtClean="0">
                <a:solidFill>
                  <a:schemeClr val="tx2"/>
                </a:solidFill>
              </a:rPr>
              <a:t> где родился С.И.Ожегов</a:t>
            </a: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3678" y="1191105"/>
            <a:ext cx="34870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Иван Иванович Ожегов (отец)</a:t>
            </a:r>
          </a:p>
          <a:p>
            <a:pPr>
              <a:defRPr/>
            </a:pP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инженер бумажной фабрики</a:t>
            </a:r>
          </a:p>
          <a:p>
            <a:pPr>
              <a:defRPr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купцов Кувшиновых 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6" descr="97f7cd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108" y="3398293"/>
            <a:ext cx="3331334" cy="2441599"/>
          </a:xfrm>
          <a:prstGeom prst="rect">
            <a:avLst/>
          </a:prstGeom>
          <a:noFill/>
          <a:ln w="38100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9" name="Picture 7" descr="1913obuchovhospita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7660" y="3384645"/>
            <a:ext cx="3398291" cy="2585209"/>
          </a:xfrm>
          <a:prstGeom prst="rect">
            <a:avLst/>
          </a:prstGeom>
          <a:noFill/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763069" y="1247716"/>
            <a:ext cx="39919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Александра Федоровна Ожегова (мать)</a:t>
            </a:r>
          </a:p>
          <a:p>
            <a:pPr>
              <a:defRPr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акушерка фабричной больницы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4" descr="01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2446" y="880021"/>
            <a:ext cx="5689600" cy="3476625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04364" y="468897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Гимназия № 5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rgia" pitchFamily="18" charset="0"/>
              </a:rPr>
              <a:t>г. Санкт-Петербург</a:t>
            </a:r>
            <a:endParaRPr lang="ru-RU" sz="2400" b="1" i="1" dirty="0">
              <a:solidFill>
                <a:schemeClr val="tx2">
                  <a:lumMod val="60000"/>
                  <a:lumOff val="4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 descr="uchilischny-sovet1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457864" y="740343"/>
            <a:ext cx="3744913" cy="2932113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8" name="Picture 7" descr="rspu"/>
          <p:cNvPicPr>
            <a:picLocks noChangeAspect="1" noChangeArrowheads="1"/>
          </p:cNvPicPr>
          <p:nvPr/>
        </p:nvPicPr>
        <p:blipFill>
          <a:blip r:embed="rId4" cstate="print">
            <a:lum contrast="18000"/>
          </a:blip>
          <a:srcRect/>
          <a:stretch>
            <a:fillRect/>
          </a:stretch>
        </p:blipFill>
        <p:spPr bwMode="auto">
          <a:xfrm>
            <a:off x="3911246" y="3154197"/>
            <a:ext cx="3635375" cy="2725738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450771" y="1347295"/>
            <a:ext cx="276069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Петроградский </a:t>
            </a:r>
          </a:p>
          <a:p>
            <a:pPr algn="ctr"/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университет</a:t>
            </a: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4" descr="85"/>
          <p:cNvPicPr>
            <a:picLocks noChangeAspect="1" noChangeArrowheads="1"/>
          </p:cNvPicPr>
          <p:nvPr/>
        </p:nvPicPr>
        <p:blipFill>
          <a:blip r:embed="rId3" cstate="print">
            <a:lum contrast="24000"/>
          </a:blip>
          <a:srcRect/>
          <a:stretch>
            <a:fillRect/>
          </a:stretch>
        </p:blipFill>
        <p:spPr bwMode="auto">
          <a:xfrm>
            <a:off x="468313" y="549275"/>
            <a:ext cx="4103687" cy="2487613"/>
          </a:xfrm>
          <a:prstGeom prst="rect">
            <a:avLst/>
          </a:prstGeom>
          <a:noFill/>
          <a:ln w="57150">
            <a:solidFill>
              <a:schemeClr val="folHlink"/>
            </a:solidFill>
            <a:miter lim="800000"/>
            <a:headEnd/>
            <a:tailEnd/>
          </a:ln>
        </p:spPr>
      </p:pic>
      <p:pic>
        <p:nvPicPr>
          <p:cNvPr id="8" name="Picture 5" descr="Communists_enter_Beijing_(1949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3213100"/>
            <a:ext cx="3168650" cy="2757488"/>
          </a:xfrm>
          <a:prstGeom prst="rect">
            <a:avLst/>
          </a:prstGeom>
          <a:noFill/>
          <a:ln w="57150">
            <a:solidFill>
              <a:schemeClr val="folHlink"/>
            </a:solidFill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636312" y="1320000"/>
            <a:ext cx="2071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События 1918 года</a:t>
            </a:r>
            <a:endParaRPr lang="ru-RU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07576" y="406117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Гражданская </a:t>
            </a:r>
          </a:p>
          <a:p>
            <a:pPr algn="ctr">
              <a:defRPr/>
            </a:pPr>
            <a:r>
              <a:rPr lang="ru-RU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война</a:t>
            </a:r>
            <a:r>
              <a:rPr lang="ru-RU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ru-RU" b="1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5" descr="ushako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72992" y="3613354"/>
            <a:ext cx="2185199" cy="2597089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8" name="Picture 4" descr="%D1%82%D0%BE%D0%BB%D0%BA%D0%BE%D0%B2_%D1%81%D0%BB%D0%BE%D0%B2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381" y="677986"/>
            <a:ext cx="309562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152382" y="884592"/>
            <a:ext cx="1803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Д. Ушаков</a:t>
            </a:r>
            <a:endParaRPr lang="ru-RU" sz="2800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49329" y="1605397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66"/>
                </a:solidFill>
              </a:rPr>
              <a:t>Словарь под редакцией профессора Дмитрия Николаевича Ушакова вышел в свет в 1935-1940 годах. Сергей Иванович Ожегов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 был одним из самых активных 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сподвижников Д.Н. Ушакова: 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из общего объема словаря 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в 435 печатных листов 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он подготовил более 150.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4" descr="@@691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0320" y="2613262"/>
            <a:ext cx="2725737" cy="3240087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9" name="Picture 6" descr="1238931390_russk_jaz_gramm_uch_o_slov"/>
          <p:cNvPicPr>
            <a:picLocks noChangeAspect="1" noChangeArrowheads="1"/>
          </p:cNvPicPr>
          <p:nvPr/>
        </p:nvPicPr>
        <p:blipFill>
          <a:blip r:embed="rId4" cstate="print">
            <a:lum contrast="48000"/>
          </a:blip>
          <a:srcRect/>
          <a:stretch>
            <a:fillRect/>
          </a:stretch>
        </p:blipFill>
        <p:spPr bwMode="auto">
          <a:xfrm>
            <a:off x="1106062" y="1312412"/>
            <a:ext cx="2665412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986613" y="1415534"/>
            <a:ext cx="24272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Виноградов В.</a:t>
            </a:r>
            <a:endParaRPr lang="ru-RU" sz="2800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14" descr="http://tbn2.google.com/images?q=tbn:RlYO5r4c7-MYTM:http://sobiratelzvezd.ru/wallpapers/VOV.jpg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5957223" y="1986081"/>
            <a:ext cx="2735262" cy="4033838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9" name="Picture 10" descr="http://tbn2.google.com/images?q=tbn:P2ZeGndZf_5o2M:http://www.trud.ru/jpg/20060622/200606221110302.jpg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624835" y="798134"/>
            <a:ext cx="2736850" cy="2617787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61665" y="3840791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Великая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Отечественная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Война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1941-1945</a:t>
            </a: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87097" y="8878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Во время Второй мировой войны </a:t>
            </a:r>
          </a:p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Ожегов не эвакуировался из столицы, </a:t>
            </a:r>
          </a:p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а остался преподавать.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4" descr="PresidiumR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919" y="824694"/>
            <a:ext cx="3132138" cy="2349500"/>
          </a:xfrm>
          <a:prstGeom prst="rect">
            <a:avLst/>
          </a:prstGeom>
          <a:noFill/>
          <a:ln w="57150">
            <a:solidFill>
              <a:schemeClr val="folHlink"/>
            </a:solidFill>
            <a:miter lim="800000"/>
            <a:headEnd/>
            <a:tailEnd/>
          </a:ln>
        </p:spPr>
      </p:pic>
      <p:pic>
        <p:nvPicPr>
          <p:cNvPr id="8" name="Picture 6" descr="2031398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7900" y="3644900"/>
            <a:ext cx="3671888" cy="2122488"/>
          </a:xfrm>
          <a:prstGeom prst="rect">
            <a:avLst/>
          </a:prstGeom>
          <a:noFill/>
          <a:ln w="57150">
            <a:solidFill>
              <a:schemeClr val="folHlink"/>
            </a:solidFill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828197" y="145417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Институт языка и письменности Академии наук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Г. Москва</a:t>
            </a:r>
            <a:endParaRPr lang="ru-RU" sz="2400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0942" y="3354690"/>
            <a:ext cx="404105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В 1936 году Ожегов  переехал в Москву.</a:t>
            </a:r>
          </a:p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С 1937 года преподавал в московских вузах (МИФЛИ, МГПИ).</a:t>
            </a:r>
          </a:p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С 1939 года Ожегов — научный сотрудник </a:t>
            </a:r>
          </a:p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Института языка и письменности,</a:t>
            </a:r>
          </a:p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Института русского языка,</a:t>
            </a:r>
          </a:p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Института языкознания АН СССР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4" descr="97854880154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911" y="776501"/>
            <a:ext cx="3246438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134071" y="867422"/>
            <a:ext cx="291881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Изд. 1949 г</a:t>
            </a:r>
          </a:p>
          <a:p>
            <a:pPr>
              <a:defRPr/>
            </a:pPr>
            <a:r>
              <a:rPr lang="ru-RU" sz="2800" b="1" i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1990 г.</a:t>
            </a: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премия 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им. А.С. Пушкина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 </a:t>
            </a:r>
          </a:p>
          <a:p>
            <a:pPr>
              <a:defRPr/>
            </a:pPr>
            <a:endParaRPr lang="ru-RU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99703" y="2676264"/>
            <a:ext cx="32593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</a:rPr>
              <a:t>Первое издание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 «Словаря русского языка» 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С.И. Ожегова 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вышло в 1949 году.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 С того времени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 по 1991 год </a:t>
            </a:r>
          </a:p>
          <a:p>
            <a:r>
              <a:rPr lang="ru-RU" sz="2000" dirty="0" err="1" smtClean="0">
                <a:solidFill>
                  <a:schemeClr val="tx2"/>
                </a:solidFill>
              </a:rPr>
              <a:t>ожеговский</a:t>
            </a:r>
            <a:r>
              <a:rPr lang="ru-RU" sz="2000" dirty="0" smtClean="0">
                <a:solidFill>
                  <a:schemeClr val="tx2"/>
                </a:solidFill>
              </a:rPr>
              <a:t> словарь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 выдержал 23 издания,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 общим тиражом свыше </a:t>
            </a:r>
          </a:p>
          <a:p>
            <a:r>
              <a:rPr lang="ru-RU" sz="2000" dirty="0" smtClean="0">
                <a:solidFill>
                  <a:schemeClr val="tx2"/>
                </a:solidFill>
              </a:rPr>
              <a:t>7 миллионов экземпляров.</a:t>
            </a:r>
            <a:endParaRPr lang="ru-RU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0030" y="1022783"/>
            <a:ext cx="4572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«Я предполагаю внести ряд 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усовершенствований в словарь,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Включить новую лексику, вошедшую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За последние годы в русский язык, расширить фразеологию, пересмотреть определения слов, получивших новые оттенки значения, пересмотреть определения терминов для приведения их в соответствие с современными понятиями науки и техники, пересмотреть стилистическую характеристику слов, усилить нормативную сторону словаря»</a:t>
            </a:r>
            <a:endParaRPr lang="ru-RU" sz="20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8" name="Picture 4" descr="Просмотреть картинку полностью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5185652" y="1008512"/>
            <a:ext cx="3097212" cy="3529013"/>
          </a:xfrm>
          <a:prstGeom prst="rect">
            <a:avLst/>
          </a:prstGeom>
          <a:noFill/>
          <a:ln w="57150">
            <a:pattFill prst="solidDmnd">
              <a:fgClr>
                <a:srgbClr val="660066"/>
              </a:fgClr>
              <a:bgClr>
                <a:srgbClr val="FFFFFF"/>
              </a:bgClr>
            </a:pattFill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6307353" y="5114077"/>
            <a:ext cx="787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1964 г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4" descr="Просмотреть картинку полностью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5002568" y="753992"/>
            <a:ext cx="3671888" cy="2724150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17563" y="1292704"/>
            <a:ext cx="27321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kern="10" dirty="0" smtClean="0">
                <a:ln w="349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Н.Ю. Шведова</a:t>
            </a:r>
            <a:endParaRPr lang="ru-RU" sz="2800" b="1" i="1" kern="10" dirty="0">
              <a:ln w="349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9" name="Picture 9" descr="88f6"/>
          <p:cNvPicPr>
            <a:picLocks noChangeAspect="1" noChangeArrowheads="1"/>
          </p:cNvPicPr>
          <p:nvPr/>
        </p:nvPicPr>
        <p:blipFill>
          <a:blip r:embed="rId4" cstate="print">
            <a:lum contrast="18000"/>
          </a:blip>
          <a:srcRect/>
          <a:stretch>
            <a:fillRect/>
          </a:stretch>
        </p:blipFill>
        <p:spPr bwMode="auto">
          <a:xfrm rot="19923540">
            <a:off x="3244970" y="2948131"/>
            <a:ext cx="203835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222950"/>
          <p:cNvPicPr>
            <a:picLocks noChangeAspect="1" noChangeArrowheads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 rot="19968919">
            <a:off x="1055853" y="2385514"/>
            <a:ext cx="17399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4" descr="250000810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620713"/>
            <a:ext cx="1903413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211981_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7168" y="1907048"/>
            <a:ext cx="1979612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Просмотреть картинку полностью"/>
          <p:cNvPicPr>
            <a:picLocks noChangeAspect="1" noChangeArrowheads="1"/>
          </p:cNvPicPr>
          <p:nvPr/>
        </p:nvPicPr>
        <p:blipFill>
          <a:blip r:embed="rId5" cstate="print">
            <a:lum contrast="12000"/>
          </a:blip>
          <a:srcRect/>
          <a:stretch>
            <a:fillRect/>
          </a:stretch>
        </p:blipFill>
        <p:spPr bwMode="auto">
          <a:xfrm>
            <a:off x="4476433" y="676038"/>
            <a:ext cx="2158084" cy="2872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view_images_h"/>
          <p:cNvPicPr>
            <a:picLocks noChangeAspect="1" noChangeArrowheads="1"/>
          </p:cNvPicPr>
          <p:nvPr/>
        </p:nvPicPr>
        <p:blipFill>
          <a:blip r:embed="rId6" cstate="print">
            <a:lum contrast="18000"/>
          </a:blip>
          <a:srcRect/>
          <a:stretch>
            <a:fillRect/>
          </a:stretch>
        </p:blipFill>
        <p:spPr bwMode="auto">
          <a:xfrm>
            <a:off x="6623816" y="1974168"/>
            <a:ext cx="1767946" cy="272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501444" y="4664076"/>
            <a:ext cx="81853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Ariston" pitchFamily="66" charset="0"/>
              </a:rPr>
              <a:t>Сегодня знаменитый словарь выходит под двумя фамилиями — Сергея Ивановича Ожегова и Натальи Юльевны Шведовой. Называется он «Толковый словарь русского языка». К нему обращаются учителя, журналисты, писатели, актеры и режиссеры, дикторы радио и телевидения, студенты и школьники. 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55593" y="873457"/>
            <a:ext cx="701494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«Его подвиг никогда не забудется нами, </a:t>
            </a:r>
          </a:p>
          <a:p>
            <a:pPr algn="ctr">
              <a:defRPr/>
            </a:pPr>
            <a:r>
              <a:rPr lang="ru-R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я верю, что созданный им чудесный словарь </a:t>
            </a:r>
          </a:p>
          <a:p>
            <a:pPr algn="ctr">
              <a:defRPr/>
            </a:pPr>
            <a:r>
              <a:rPr lang="ru-R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сослужит великую службу многим поколениям…»</a:t>
            </a:r>
          </a:p>
          <a:p>
            <a:pPr algn="ctr">
              <a:defRPr/>
            </a:pPr>
            <a:endParaRPr lang="ru-RU" sz="3200" b="1" i="1" dirty="0" smtClean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>
              <a:defRPr/>
            </a:pPr>
            <a:r>
              <a:rPr lang="ru-R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К.И. Чуковский о С.И. Ожегове</a:t>
            </a:r>
            <a:endParaRPr lang="ru-RU" sz="3200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85550" y="855096"/>
            <a:ext cx="63498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По страницам словаря </a:t>
            </a:r>
            <a:endParaRPr lang="ru-RU" sz="44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6632" y="1764409"/>
            <a:ext cx="72414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Книга-  </a:t>
            </a:r>
            <a:r>
              <a:rPr lang="ru-RU" sz="2400" dirty="0" smtClean="0"/>
              <a:t>1.произведение печати в виде переплетённых</a:t>
            </a:r>
          </a:p>
          <a:p>
            <a:pPr algn="just"/>
            <a:r>
              <a:rPr lang="ru-RU" sz="2400" dirty="0" smtClean="0"/>
              <a:t> листов бумаги с каким- </a:t>
            </a:r>
            <a:r>
              <a:rPr lang="ru-RU" sz="2400" dirty="0" err="1" smtClean="0"/>
              <a:t>нибудь</a:t>
            </a:r>
            <a:r>
              <a:rPr lang="ru-RU" sz="2400" dirty="0" smtClean="0"/>
              <a:t>  текстом 2. сшитые в один переплёт чистые  или разграфлённые листы бумаги для каких –</a:t>
            </a:r>
            <a:r>
              <a:rPr lang="ru-RU" sz="2400" dirty="0" err="1" smtClean="0"/>
              <a:t>нибудь</a:t>
            </a:r>
            <a:r>
              <a:rPr lang="ru-RU" sz="2400" dirty="0" smtClean="0"/>
              <a:t> записей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47134" y="3330959"/>
            <a:ext cx="72709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Друг-  </a:t>
            </a:r>
            <a:r>
              <a:rPr lang="ru-RU" sz="2400" dirty="0" smtClean="0"/>
              <a:t>1.тот,  кто связан с кем-нибудь дружбой,            2.сторонник, защитник </a:t>
            </a:r>
            <a:r>
              <a:rPr lang="ru-RU" sz="2400" dirty="0" err="1" smtClean="0"/>
              <a:t>кого-чего-нибудь</a:t>
            </a:r>
            <a:r>
              <a:rPr lang="ru-RU" sz="2400" dirty="0" smtClean="0"/>
              <a:t>…           3.употребляется как обращение к близкому человеку, а также (прост.) как вежливое обращение к товарищу, к соседу, к встречному    человеку…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34239" y="1835470"/>
            <a:ext cx="4868967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1300" y="6319053"/>
            <a:ext cx="311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GBenguiat Cyr-Bold" panose="020B0500000000000000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 год - Год Литературы в России</a:t>
            </a:r>
            <a:endParaRPr lang="ru-RU" i="1" dirty="0">
              <a:ln w="0"/>
              <a:solidFill>
                <a:schemeClr val="bg1">
                  <a:lumMod val="8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194" name="Picture 2" descr="http://liubavyshka.ru/_ph/12/1/236774667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0037" y="1332731"/>
            <a:ext cx="6810506" cy="371694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11540" y="4267916"/>
            <a:ext cx="43973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 smtClean="0">
                <a:solidFill>
                  <a:schemeClr val="tx2"/>
                </a:solidFill>
                <a:latin typeface="+mj-lt"/>
              </a:rPr>
              <a:t>ЗА ВНИМАНИЕ</a:t>
            </a:r>
            <a:endParaRPr lang="ru-RU" sz="4400" b="1" i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</TotalTime>
  <Words>687</Words>
  <Application>Microsoft Office PowerPoint</Application>
  <PresentationFormat>Экран (4:3)</PresentationFormat>
  <Paragraphs>126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RePack by SPecialiST</cp:lastModifiedBy>
  <cp:revision>39</cp:revision>
  <dcterms:created xsi:type="dcterms:W3CDTF">2013-11-19T05:52:05Z</dcterms:created>
  <dcterms:modified xsi:type="dcterms:W3CDTF">2016-04-19T19:01:56Z</dcterms:modified>
</cp:coreProperties>
</file>