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68" r:id="rId6"/>
    <p:sldId id="261" r:id="rId7"/>
    <p:sldId id="260" r:id="rId8"/>
    <p:sldId id="270" r:id="rId9"/>
    <p:sldId id="264" r:id="rId10"/>
    <p:sldId id="259" r:id="rId11"/>
    <p:sldId id="258" r:id="rId12"/>
    <p:sldId id="265" r:id="rId13"/>
    <p:sldId id="266" r:id="rId14"/>
    <p:sldId id="269" r:id="rId15"/>
    <p:sldId id="271" r:id="rId16"/>
    <p:sldId id="283" r:id="rId17"/>
    <p:sldId id="277" r:id="rId18"/>
    <p:sldId id="275" r:id="rId19"/>
    <p:sldId id="278" r:id="rId20"/>
    <p:sldId id="279" r:id="rId21"/>
    <p:sldId id="280" r:id="rId22"/>
    <p:sldId id="274" r:id="rId23"/>
    <p:sldId id="282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5" autoAdjust="0"/>
    <p:restoredTop sz="94624" autoAdjust="0"/>
  </p:normalViewPr>
  <p:slideViewPr>
    <p:cSldViewPr snapToGrid="0">
      <p:cViewPr>
        <p:scale>
          <a:sx n="100" d="100"/>
          <a:sy n="100" d="100"/>
        </p:scale>
        <p:origin x="-414" y="7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PB\Desktop\&#1052;&#1054;&#1059;%20&#1057;&#1054;&#1064;%20&#8470;%209%20&#1089;.%20&#1053;&#1080;&#1085;&#1099;%20&#1079;&#1072;&#1086;&#1095;&#1085;&#1099;&#1077;%20&#1101;&#1082;&#1089;&#1082;&#1091;&#1088;&#1089;&#1080;&#1080;%20%20&#1043;&#1086;&#1076;%20&#1083;&#1080;&#1090;&#1077;&#1088;&#1072;&#1091;&#1088;&#1099;\&#1050;&#1083;&#1077;&#1085;.mp3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Public\Music\&#1077;&#1089;&#1077;&#1085;&#1080;&#1085;\&#1089;&#1086;&#1083;&#1086;&#1074;&#1077;&#1081;.mp3" TargetMode="Externa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PB\Desktop\nadezhda_kadysheva_-_otgovorila_roshcha_zolotaya_(zaycev.net).mp3" TargetMode="Externa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137" y="310896"/>
            <a:ext cx="9139938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820868" y="1983945"/>
            <a:ext cx="4716676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гостях у поэта</a:t>
            </a:r>
          </a:p>
          <a:p>
            <a:r>
              <a:rPr lang="ru-RU" sz="4000" b="1" i="1" dirty="0" smtClean="0">
                <a:ln w="19050"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(заочная экскурсия)</a:t>
            </a:r>
          </a:p>
          <a:p>
            <a:pPr algn="r"/>
            <a:r>
              <a:rPr lang="ru-RU" sz="2400" b="1" i="1" dirty="0" smtClean="0">
                <a:ln w="19050"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Работу выполнил </a:t>
            </a:r>
          </a:p>
          <a:p>
            <a:pPr algn="r"/>
            <a:r>
              <a:rPr lang="ru-RU" sz="2400" b="1" i="1" dirty="0" smtClean="0">
                <a:ln w="19050"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обучающийся  8А класса</a:t>
            </a:r>
          </a:p>
          <a:p>
            <a:pPr algn="r"/>
            <a:r>
              <a:rPr lang="ru-RU" sz="2400" b="1" i="1" dirty="0" smtClean="0">
                <a:ln w="19050"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Костиков Владислав</a:t>
            </a:r>
          </a:p>
          <a:p>
            <a:pPr algn="r"/>
            <a:r>
              <a:rPr lang="ru-RU" sz="2400" b="1" i="1" dirty="0" smtClean="0">
                <a:ln w="19050"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Руководитель проекта:</a:t>
            </a:r>
          </a:p>
          <a:p>
            <a:pPr algn="r"/>
            <a:r>
              <a:rPr lang="ru-RU" sz="2400" b="1" i="1" dirty="0" smtClean="0">
                <a:ln w="19050"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Учитель русского языка</a:t>
            </a:r>
          </a:p>
          <a:p>
            <a:pPr algn="r"/>
            <a:r>
              <a:rPr lang="ru-RU" sz="2400" b="1" i="1" dirty="0" smtClean="0">
                <a:ln w="19050"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литературы</a:t>
            </a:r>
          </a:p>
          <a:p>
            <a:pPr algn="r"/>
            <a:r>
              <a:rPr lang="ru-RU" sz="2400" b="1" i="1" dirty="0" smtClean="0">
                <a:ln w="19050"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М.Е.Москалева</a:t>
            </a:r>
            <a:endParaRPr lang="ru-RU" sz="2400" i="1" dirty="0">
              <a:ln w="19050">
                <a:solidFill>
                  <a:schemeClr val="bg1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4" name="Picture 4" descr="438375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29367"/>
          </a:xfrm>
          <a:prstGeom prst="rect">
            <a:avLst/>
          </a:prstGeom>
          <a:ln w="57150">
            <a:solidFill>
              <a:srgbClr val="CC330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220445" y="5411462"/>
            <a:ext cx="26906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с. Константиново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Рязанской области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4" name="Picture 2" descr="File00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2264" y="438912"/>
            <a:ext cx="6355080" cy="4834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06" y="22860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2121665"/>
            <a:ext cx="4572000" cy="4565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endParaRPr lang="ru-RU" b="1" i="1" dirty="0">
              <a:ln w="0">
                <a:noFill/>
              </a:ln>
              <a:latin typeface="Myriad Pro" panose="020B0503030403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7" descr="Дом Есенин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19114" y="250825"/>
            <a:ext cx="3757611" cy="3025775"/>
          </a:xfrm>
          <a:prstGeom prst="rect">
            <a:avLst/>
          </a:prstGeom>
          <a:noFill/>
          <a:ln w="57150">
            <a:solidFill>
              <a:srgbClr val="990000"/>
            </a:solidFill>
          </a:ln>
        </p:spPr>
      </p:pic>
      <p:pic>
        <p:nvPicPr>
          <p:cNvPr id="5" name="Picture 9" descr="Родител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5375" y="3035300"/>
            <a:ext cx="1931988" cy="303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924301" y="2346277"/>
            <a:ext cx="5419724" cy="232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Times New Roman" pitchFamily="18" charset="0"/>
              </a:rPr>
              <a:t>Эта улица мне знакома,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Times New Roman" pitchFamily="18" charset="0"/>
            </a:endParaRPr>
          </a:p>
          <a:p>
            <a:pPr marL="0" marR="0" lvl="0" indent="4572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Times New Roman" pitchFamily="18" charset="0"/>
              </a:rPr>
              <a:t>И знаком это низенький дом.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Times New Roman" pitchFamily="18" charset="0"/>
            </a:endParaRPr>
          </a:p>
          <a:p>
            <a:pPr marL="0" marR="0" lvl="0" indent="4572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Times New Roman" pitchFamily="18" charset="0"/>
              </a:rPr>
              <a:t>Проводов голубая солома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Times New Roman" pitchFamily="18" charset="0"/>
            </a:endParaRPr>
          </a:p>
          <a:p>
            <a:pPr marL="0" marR="0" lvl="0" indent="4572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Times New Roman" pitchFamily="18" charset="0"/>
              </a:rPr>
              <a:t>Опрокинулась над окном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2121665"/>
            <a:ext cx="4572000" cy="4565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endParaRPr lang="ru-RU" b="1" i="1" dirty="0">
              <a:ln w="0">
                <a:noFill/>
              </a:ln>
              <a:latin typeface="Myriad Pro" panose="020B0503030403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8" descr="DSC001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314884" y="466724"/>
            <a:ext cx="5067116" cy="330517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19400" y="420121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 smtClean="0">
                <a:solidFill>
                  <a:schemeClr val="bg1"/>
                </a:solidFill>
                <a:cs typeface="Times New Roman" pitchFamily="18" charset="0"/>
              </a:rPr>
              <a:t>Дом Никиты Осиповича Есенина, деда поэта, в котором родился С.А.Есенин</a:t>
            </a:r>
            <a:endParaRPr lang="ru-RU" sz="24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4" name="Picture 6" descr="Комната матер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989388" y="749300"/>
            <a:ext cx="4217987" cy="5616575"/>
          </a:xfrm>
          <a:prstGeom prst="rect">
            <a:avLst/>
          </a:prstGeom>
          <a:noFill/>
          <a:ln w="57150">
            <a:solidFill>
              <a:srgbClr val="CC33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2121665"/>
            <a:ext cx="4572000" cy="4565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lnSpc>
                <a:spcPct val="150000"/>
              </a:lnSpc>
            </a:pPr>
            <a:endParaRPr lang="ru-RU" b="1" i="1" dirty="0">
              <a:ln w="0">
                <a:noFill/>
              </a:ln>
              <a:latin typeface="Myriad Pro" panose="020B0503030403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7" descr="Комната Есенин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868396" y="476251"/>
            <a:ext cx="3397245" cy="2800350"/>
          </a:xfrm>
          <a:prstGeom prst="rect">
            <a:avLst/>
          </a:prstGeom>
          <a:noFill/>
          <a:ln w="57150">
            <a:solidFill>
              <a:srgbClr val="CC3300"/>
            </a:solidFill>
          </a:ln>
        </p:spPr>
      </p:pic>
      <p:pic>
        <p:nvPicPr>
          <p:cNvPr id="5" name="Picture 8" descr="Сен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705350" y="455613"/>
            <a:ext cx="3698263" cy="2773362"/>
          </a:xfrm>
          <a:prstGeom prst="rect">
            <a:avLst/>
          </a:prstGeom>
          <a:noFill/>
          <a:ln w="57150">
            <a:solidFill>
              <a:srgbClr val="CC3300"/>
            </a:solidFill>
          </a:ln>
        </p:spPr>
      </p:pic>
      <p:pic>
        <p:nvPicPr>
          <p:cNvPr id="6" name="Picture 7" descr="museum_05_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3619500" y="3143250"/>
            <a:ext cx="1990725" cy="2895600"/>
          </a:xfrm>
          <a:prstGeom prst="rect">
            <a:avLst/>
          </a:prstGeom>
          <a:noFill/>
          <a:ln w="57150">
            <a:solidFill>
              <a:srgbClr val="CC33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1975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2121665"/>
            <a:ext cx="4572000" cy="4565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lnSpc>
                <a:spcPct val="150000"/>
              </a:lnSpc>
            </a:pPr>
            <a:endParaRPr lang="ru-RU" b="1" i="1" dirty="0">
              <a:ln w="0">
                <a:noFill/>
              </a:ln>
              <a:latin typeface="Myriad Pro" panose="020B0503030403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7" descr="DSC001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849813" y="419101"/>
            <a:ext cx="3554412" cy="4953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895475" y="681335"/>
            <a:ext cx="25527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cs typeface="Times New Roman" pitchFamily="18" charset="0"/>
              </a:rPr>
              <a:t>Тополь бальзамический,</a:t>
            </a:r>
          </a:p>
          <a:p>
            <a:r>
              <a:rPr lang="ru-RU" sz="2400" b="1" dirty="0" smtClean="0">
                <a:solidFill>
                  <a:schemeClr val="bg1"/>
                </a:solidFill>
                <a:cs typeface="Times New Roman" pitchFamily="18" charset="0"/>
              </a:rPr>
              <a:t> посаженный  </a:t>
            </a:r>
          </a:p>
          <a:p>
            <a:r>
              <a:rPr lang="ru-RU" sz="2400" b="1" dirty="0" smtClean="0">
                <a:solidFill>
                  <a:schemeClr val="bg1"/>
                </a:solidFill>
                <a:cs typeface="Times New Roman" pitchFamily="18" charset="0"/>
              </a:rPr>
              <a:t> С.А.Есениным</a:t>
            </a:r>
          </a:p>
          <a:p>
            <a:r>
              <a:rPr lang="ru-RU" sz="2400" b="1" dirty="0" smtClean="0">
                <a:solidFill>
                  <a:schemeClr val="bg1"/>
                </a:solidFill>
                <a:cs typeface="Times New Roman" pitchFamily="18" charset="0"/>
              </a:rPr>
              <a:t> в 1924 году возле</a:t>
            </a:r>
          </a:p>
          <a:p>
            <a:r>
              <a:rPr lang="ru-RU" sz="2400" b="1" dirty="0" smtClean="0">
                <a:solidFill>
                  <a:schemeClr val="bg1"/>
                </a:solidFill>
                <a:cs typeface="Times New Roman" pitchFamily="18" charset="0"/>
              </a:rPr>
              <a:t> родительского дома</a:t>
            </a:r>
            <a:endParaRPr lang="ru-RU" sz="24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pic>
        <p:nvPicPr>
          <p:cNvPr id="4" name="Picture 9" descr="museum_04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067175" y="404927"/>
            <a:ext cx="4324350" cy="3014547"/>
          </a:xfrm>
          <a:prstGeom prst="rect">
            <a:avLst/>
          </a:prstGeom>
          <a:noFill/>
          <a:ln w="57150">
            <a:solidFill>
              <a:srgbClr val="CC3300"/>
            </a:solidFill>
          </a:ln>
        </p:spPr>
      </p:pic>
      <p:pic>
        <p:nvPicPr>
          <p:cNvPr id="5" name="Picture 11" descr="museum_04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7925" y="3065463"/>
            <a:ext cx="3086100" cy="2319043"/>
          </a:xfrm>
          <a:prstGeom prst="rect">
            <a:avLst/>
          </a:prstGeom>
          <a:noFill/>
          <a:ln w="57150">
            <a:solidFill>
              <a:srgbClr val="CC3300"/>
            </a:solidFill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52135" y="1234559"/>
            <a:ext cx="296805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chemeClr val="bg1"/>
                </a:solidFill>
              </a:rPr>
              <a:t>Деревянная земская</a:t>
            </a:r>
          </a:p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chemeClr val="bg1"/>
                </a:solidFill>
              </a:rPr>
              <a:t> начальная школа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4" name="Picture 6" descr="museum_03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294600" y="485775"/>
            <a:ext cx="6163599" cy="4294188"/>
          </a:xfrm>
          <a:prstGeom prst="rect">
            <a:avLst/>
          </a:prstGeom>
          <a:noFill/>
          <a:ln w="57150">
            <a:solidFill>
              <a:srgbClr val="CC330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3067050" y="4453235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 smtClean="0">
                <a:solidFill>
                  <a:schemeClr val="bg1"/>
                </a:solidFill>
              </a:rPr>
              <a:t>"Дом с мезонином" - усадебный дом Л.И. Кашиной, которой С.А. Есенин посвятил немало поэтических строк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4" name="Picture 6" descr="museum_06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552700" y="488950"/>
            <a:ext cx="5891213" cy="3890843"/>
          </a:xfrm>
          <a:prstGeom prst="rect">
            <a:avLst/>
          </a:prstGeom>
          <a:noFill/>
          <a:ln w="57150">
            <a:solidFill>
              <a:srgbClr val="CC33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895600" y="4528661"/>
            <a:ext cx="4572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i="1" dirty="0" smtClean="0">
                <a:solidFill>
                  <a:schemeClr val="bg1"/>
                </a:solidFill>
                <a:cs typeface="Times New Roman" pitchFamily="18" charset="0"/>
              </a:rPr>
              <a:t>Научно-культурный центр (бывший литературный музей) это не только хранилище уникальных экспонатов, но и центр исследования жизни и творчества поэта </a:t>
            </a:r>
            <a:endParaRPr lang="ru-RU" sz="2000" b="1" i="1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4" name="Picture 4" descr="File00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6" y="371475"/>
            <a:ext cx="6375399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114800" y="4571183"/>
            <a:ext cx="427672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Если крикнет рать святая: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«Кинь ты Русь, живи в раю!»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Я скажу: «Не надо рая,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Дайте родину мою»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200150" y="1033075"/>
            <a:ext cx="22794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62300" y="463421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«Россия! Какое хорошее слово… И «роса», и «сила», и «синее что-то»…»</a:t>
            </a:r>
            <a:r>
              <a:rPr lang="ru-RU" sz="2400" i="1" dirty="0" smtClean="0">
                <a:solidFill>
                  <a:schemeClr val="bg1"/>
                </a:solidFill>
              </a:rPr>
              <a:t/>
            </a:r>
            <a:br>
              <a:rPr lang="ru-RU" sz="2400" i="1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>                                    С.Есенин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4125" y="991782"/>
            <a:ext cx="5218113" cy="3132543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2121665"/>
            <a:ext cx="4572000" cy="4565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endParaRPr lang="ru-RU" b="1" i="1" dirty="0">
              <a:ln w="0">
                <a:noFill/>
              </a:ln>
              <a:latin typeface="Myriad Pro" panose="020B0503030403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12" descr="DSC001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362450" y="1168400"/>
            <a:ext cx="4003675" cy="389169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371599" y="1305610"/>
            <a:ext cx="24098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cs typeface="Times New Roman" pitchFamily="18" charset="0"/>
              </a:rPr>
              <a:t>Храм в селе </a:t>
            </a:r>
          </a:p>
          <a:p>
            <a:r>
              <a:rPr lang="ru-RU" sz="2400" dirty="0" smtClean="0">
                <a:solidFill>
                  <a:schemeClr val="bg1"/>
                </a:solidFill>
                <a:cs typeface="Times New Roman" pitchFamily="18" charset="0"/>
              </a:rPr>
              <a:t>Константиново, </a:t>
            </a:r>
          </a:p>
          <a:p>
            <a:r>
              <a:rPr lang="ru-RU" sz="2400" dirty="0" smtClean="0">
                <a:solidFill>
                  <a:schemeClr val="bg1"/>
                </a:solidFill>
                <a:cs typeface="Times New Roman" pitchFamily="18" charset="0"/>
              </a:rPr>
              <a:t>в котором крестили</a:t>
            </a:r>
          </a:p>
          <a:p>
            <a:r>
              <a:rPr lang="ru-RU" sz="2400" dirty="0" smtClean="0">
                <a:solidFill>
                  <a:schemeClr val="bg1"/>
                </a:solidFill>
                <a:cs typeface="Times New Roman" pitchFamily="18" charset="0"/>
              </a:rPr>
              <a:t> и отпевали</a:t>
            </a:r>
          </a:p>
          <a:p>
            <a:r>
              <a:rPr lang="ru-RU" sz="2400" dirty="0" smtClean="0">
                <a:solidFill>
                  <a:schemeClr val="bg1"/>
                </a:solidFill>
                <a:cs typeface="Times New Roman" pitchFamily="18" charset="0"/>
              </a:rPr>
              <a:t> С.А.Есенина</a:t>
            </a:r>
            <a:endParaRPr lang="ru-RU" sz="2400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2121665"/>
            <a:ext cx="4572000" cy="4565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lnSpc>
                <a:spcPct val="150000"/>
              </a:lnSpc>
            </a:pPr>
            <a:endParaRPr lang="ru-RU" b="1" i="1" dirty="0">
              <a:ln w="0">
                <a:noFill/>
              </a:ln>
              <a:latin typeface="Myriad Pro" panose="020B0503030403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7" descr="DSC001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283075" y="1039813"/>
            <a:ext cx="4176713" cy="41767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90599" y="1448485"/>
            <a:ext cx="29241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bg1"/>
                </a:solidFill>
              </a:rPr>
              <a:t>Литературный музей</a:t>
            </a:r>
          </a:p>
          <a:p>
            <a:r>
              <a:rPr lang="ru-RU" sz="2400" b="1" i="1" dirty="0" smtClean="0">
                <a:solidFill>
                  <a:schemeClr val="bg1"/>
                </a:solidFill>
              </a:rPr>
              <a:t> поэта в селе </a:t>
            </a:r>
          </a:p>
          <a:p>
            <a:r>
              <a:rPr lang="ru-RU" sz="2400" b="1" i="1" dirty="0" smtClean="0">
                <a:solidFill>
                  <a:schemeClr val="bg1"/>
                </a:solidFill>
              </a:rPr>
              <a:t>Константиново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2121665"/>
            <a:ext cx="4572000" cy="4565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lnSpc>
                <a:spcPct val="150000"/>
              </a:lnSpc>
            </a:pPr>
            <a:endParaRPr lang="ru-RU" b="1" i="1" dirty="0">
              <a:ln w="0">
                <a:noFill/>
              </a:ln>
              <a:latin typeface="Myriad Pro" panose="020B05030304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25" y="1331863"/>
            <a:ext cx="32289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bg1"/>
                </a:solidFill>
              </a:rPr>
              <a:t>Клен ты мой </a:t>
            </a:r>
          </a:p>
          <a:p>
            <a:r>
              <a:rPr lang="ru-RU" sz="2400" b="1" i="1" dirty="0" smtClean="0">
                <a:solidFill>
                  <a:schemeClr val="bg1"/>
                </a:solidFill>
              </a:rPr>
              <a:t>               опавший,</a:t>
            </a:r>
          </a:p>
          <a:p>
            <a:r>
              <a:rPr lang="ru-RU" sz="2400" b="1" i="1" dirty="0" smtClean="0">
                <a:solidFill>
                  <a:schemeClr val="bg1"/>
                </a:solidFill>
              </a:rPr>
              <a:t>Клен заледенелый,</a:t>
            </a:r>
            <a:br>
              <a:rPr lang="ru-RU" sz="2400" b="1" i="1" dirty="0" smtClean="0">
                <a:solidFill>
                  <a:schemeClr val="bg1"/>
                </a:solidFill>
              </a:rPr>
            </a:br>
            <a:r>
              <a:rPr lang="ru-RU" sz="2400" b="1" i="1" dirty="0" smtClean="0">
                <a:solidFill>
                  <a:schemeClr val="bg1"/>
                </a:solidFill>
              </a:rPr>
              <a:t>Что стоишь, </a:t>
            </a:r>
          </a:p>
          <a:p>
            <a:r>
              <a:rPr lang="ru-RU" sz="2400" b="1" i="1" dirty="0" smtClean="0">
                <a:solidFill>
                  <a:schemeClr val="bg1"/>
                </a:solidFill>
              </a:rPr>
              <a:t>          нагнувшись, </a:t>
            </a:r>
          </a:p>
          <a:p>
            <a:r>
              <a:rPr lang="ru-RU" sz="2400" b="1" i="1" dirty="0" smtClean="0">
                <a:solidFill>
                  <a:schemeClr val="bg1"/>
                </a:solidFill>
              </a:rPr>
              <a:t>Под метелью </a:t>
            </a:r>
          </a:p>
          <a:p>
            <a:r>
              <a:rPr lang="ru-RU" sz="2400" b="1" i="1" dirty="0" smtClean="0">
                <a:solidFill>
                  <a:schemeClr val="bg1"/>
                </a:solidFill>
              </a:rPr>
              <a:t>                   белой…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              С.Есенин</a:t>
            </a:r>
            <a:endParaRPr lang="ru-RU" sz="2400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124325" y="409575"/>
            <a:ext cx="4332288" cy="5438775"/>
          </a:xfrm>
          <a:prstGeom prst="rect">
            <a:avLst/>
          </a:prstGeom>
          <a:noFill/>
          <a:ln/>
        </p:spPr>
      </p:pic>
      <p:pic>
        <p:nvPicPr>
          <p:cNvPr id="8" name="Клен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96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ело конст -родина есенина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-76523" y="0"/>
            <a:ext cx="9220523" cy="6858000"/>
          </a:xfrm>
          <a:prstGeom prst="rect">
            <a:avLst/>
          </a:prstGeom>
        </p:spPr>
      </p:pic>
      <p:pic>
        <p:nvPicPr>
          <p:cNvPr id="11268" name="Picture 4" descr="http://s02.radikal.ru/i175/0910/01/8ff6ddb5c52b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23728" y="-27384"/>
            <a:ext cx="5112568" cy="688538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4" name="Picture 2" descr="http://2.bp.blogspot.com/-P7YXX_rajOg/UHElCCmRBQI/AAAAAAAADPw/sTPuYiV1asY/s1600/IMG_4948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90750" y="428625"/>
            <a:ext cx="6291382" cy="43529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162300" y="492511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1917 год Есенин публикует стихотворение 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«Разбуди меня завтра рано…»</a:t>
            </a: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250"/>
            <a:ext cx="9139938" cy="6858000"/>
          </a:xfrm>
          <a:prstGeom prst="rect">
            <a:avLst/>
          </a:prstGeom>
        </p:spPr>
      </p:pic>
      <p:pic>
        <p:nvPicPr>
          <p:cNvPr id="4" name="Picture 2" descr="http://i049.radikal.ru/0712/a5/06b81ede1e8d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752975" y="-63826"/>
            <a:ext cx="3705225" cy="627412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52500" y="0"/>
            <a:ext cx="27241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Вот уж вечер. Роса…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1910 год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76450" y="446544"/>
            <a:ext cx="27241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Вот уж вечер. Роса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Блестит на крапиве.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Я стою у дороги,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Прислонившись к иве.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От луны свет большой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Прямо на нашу крышу.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Где-то песнь соловья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Вдалеке я слышу.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Хорошо и тепло,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Как зимой у печки.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И березы стоят,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Как большие свечки.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И вдали за рекой,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Видно, за опушкой,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Сонный сторож стучит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Мертвой колотушкой.</a:t>
            </a:r>
          </a:p>
        </p:txBody>
      </p:sp>
      <p:pic>
        <p:nvPicPr>
          <p:cNvPr id="7" name="Рисунок 6" descr="подпись есенина.bmp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0712" y="4781949"/>
            <a:ext cx="2785294" cy="609201"/>
          </a:xfrm>
          <a:prstGeom prst="rect">
            <a:avLst/>
          </a:prstGeom>
        </p:spPr>
      </p:pic>
      <p:pic>
        <p:nvPicPr>
          <p:cNvPr id="8" name="соловей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266700" y="336848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7" repeatCount="2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6000" y="2121665"/>
            <a:ext cx="4572000" cy="4565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lnSpc>
                <a:spcPct val="150000"/>
              </a:lnSpc>
            </a:pPr>
            <a:endParaRPr lang="ru-RU" b="1" i="1" dirty="0">
              <a:ln w="0">
                <a:noFill/>
              </a:ln>
              <a:latin typeface="Myriad Pro" panose="020B0503030403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49152" y="1157272"/>
            <a:ext cx="2928077" cy="247175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62125" y="1660863"/>
            <a:ext cx="3200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Моя лирика жива одной большой  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любовью – </a:t>
            </a:r>
            <a:r>
              <a:rPr lang="ru-RU" sz="2400" b="1" dirty="0" err="1" smtClean="0">
                <a:solidFill>
                  <a:schemeClr val="bg1"/>
                </a:solidFill>
              </a:rPr>
              <a:t>любовью</a:t>
            </a:r>
            <a:r>
              <a:rPr lang="ru-RU" sz="2400" b="1" dirty="0" smtClean="0">
                <a:solidFill>
                  <a:schemeClr val="bg1"/>
                </a:solidFill>
              </a:rPr>
              <a:t> к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 Родине….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С.Есенин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00400" y="4383643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Памятник С.А.Есенину </a:t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на Ваганьковском кладбище в Москве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90775" y="971815"/>
            <a:ext cx="5848350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Отговорила роща золотая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Березовым, веселым языком,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И журавли, печально пролетая,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Уж не жалеют больше ни о ком.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Кого жалеть? Ведь каждый в мире странник-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Пройдет, зайдет и вновь оставит дом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О всех ушедших грезит конопляник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С широким месяцем над голубым прудом.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Стою один среди равнины голой,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А журавлей относит ветер в даль,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Я полон дум о юности веселой,</a:t>
            </a:r>
          </a:p>
          <a:p>
            <a:pPr algn="ctr">
              <a:lnSpc>
                <a:spcPct val="90000"/>
              </a:lnSpc>
            </a:pPr>
            <a:r>
              <a:rPr lang="ru-RU" sz="2400" b="1" i="1" dirty="0" smtClean="0">
                <a:solidFill>
                  <a:schemeClr val="bg1"/>
                </a:solidFill>
              </a:rPr>
              <a:t>Но ничего в прошедшем мне не жаль…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6" name="nadezhda_kadysheva_-_otgovorila_roshcha_zolotaya_(zaycev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1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4" name="Рисунок 3" descr="закр листва золот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0" y="-16544"/>
            <a:ext cx="9217417" cy="687454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48275" y="950863"/>
            <a:ext cx="3505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  <a:t>"Я буду воспевать </a:t>
            </a:r>
            <a:b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  <a:t>всем существом</a:t>
            </a:r>
            <a:b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  <a:t> в поэте</a:t>
            </a:r>
            <a:b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  <a:t>шестую часть</a:t>
            </a:r>
            <a:b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  <a:t> земли</a:t>
            </a:r>
            <a:b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  <a:t>с названьем кратким </a:t>
            </a:r>
            <a:b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  <a:t>РУСЬ!!!"</a:t>
            </a:r>
            <a:b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Times New Roman" pitchFamily="18" charset="0"/>
              </a:rPr>
              <a:t>С.Есенин.</a:t>
            </a:r>
            <a:endParaRPr lang="ru-RU" sz="2400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90775" y="971815"/>
            <a:ext cx="5848350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64383" y="4739759"/>
            <a:ext cx="215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chemeClr val="bg1"/>
                </a:solidFill>
              </a:rPr>
              <a:t>ЗА ВНИМАНИЕ</a:t>
            </a:r>
            <a:endParaRPr lang="ru-RU" sz="2400" b="1" i="1" dirty="0">
              <a:solidFill>
                <a:schemeClr val="bg1"/>
              </a:solidFill>
            </a:endParaRPr>
          </a:p>
        </p:txBody>
      </p:sp>
      <p:pic>
        <p:nvPicPr>
          <p:cNvPr id="6" name="Picture 2" descr="http://liubavyshka.ru/_ph/12/1/236774667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0037" y="1332731"/>
            <a:ext cx="6810506" cy="37169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248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</TotalTime>
  <Words>319</Words>
  <Application>Microsoft Office PowerPoint</Application>
  <PresentationFormat>Экран (4:3)</PresentationFormat>
  <Paragraphs>70</Paragraphs>
  <Slides>23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RePack by SPecialiST</cp:lastModifiedBy>
  <cp:revision>43</cp:revision>
  <dcterms:created xsi:type="dcterms:W3CDTF">2013-11-19T05:52:05Z</dcterms:created>
  <dcterms:modified xsi:type="dcterms:W3CDTF">2015-10-29T13:01:18Z</dcterms:modified>
</cp:coreProperties>
</file>