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2" r:id="rId4"/>
    <p:sldId id="271" r:id="rId5"/>
    <p:sldId id="273" r:id="rId6"/>
    <p:sldId id="270" r:id="rId7"/>
    <p:sldId id="276" r:id="rId8"/>
    <p:sldId id="275" r:id="rId9"/>
    <p:sldId id="293" r:id="rId10"/>
    <p:sldId id="283" r:id="rId11"/>
    <p:sldId id="286" r:id="rId12"/>
    <p:sldId id="278" r:id="rId13"/>
    <p:sldId id="285" r:id="rId14"/>
    <p:sldId id="280" r:id="rId15"/>
    <p:sldId id="288" r:id="rId16"/>
    <p:sldId id="290" r:id="rId17"/>
    <p:sldId id="292" r:id="rId18"/>
    <p:sldId id="281" r:id="rId19"/>
    <p:sldId id="28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234A"/>
    <a:srgbClr val="2D2009"/>
    <a:srgbClr val="261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112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27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коллаж1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000" y="248625"/>
            <a:ext cx="9000000" cy="66093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88677"/>
            <a:ext cx="7772400" cy="1470025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>
              <a:defRPr sz="8000" b="1" i="0" cap="none" spc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mantica script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4445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A1234A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 l="-1000" t="-2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6" name="Рисунок 5" descr="834f21980129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 rot="16200000">
            <a:off x="131613" y="5169088"/>
            <a:ext cx="1580583" cy="170080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432000" y="388677"/>
            <a:ext cx="8280000" cy="1470025"/>
          </a:xfrm>
        </p:spPr>
        <p:txBody>
          <a:bodyPr>
            <a:noAutofit/>
          </a:bodyPr>
          <a:lstStyle/>
          <a:p>
            <a:r>
              <a:rPr lang="ru-RU" sz="3200" dirty="0" smtClean="0"/>
              <a:t>«Адресаты любовной лирики М.Ю.Лермонтова»</a:t>
            </a:r>
            <a:endParaRPr lang="ru-RU" sz="3200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Работу выполнила</a:t>
            </a:r>
          </a:p>
          <a:p>
            <a:r>
              <a:rPr lang="ru-RU" dirty="0" smtClean="0"/>
              <a:t>Ученица 10 класса</a:t>
            </a:r>
          </a:p>
          <a:p>
            <a:r>
              <a:rPr lang="ru-RU" dirty="0" smtClean="0"/>
              <a:t>МОУ «СОШ № 9 с. Нины»</a:t>
            </a:r>
          </a:p>
          <a:p>
            <a:r>
              <a:rPr lang="ru-RU" dirty="0" err="1" smtClean="0"/>
              <a:t>Кретова</a:t>
            </a:r>
            <a:r>
              <a:rPr lang="ru-RU" dirty="0" smtClean="0"/>
              <a:t> Виктория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2000"/>
            <a:lum/>
          </a:blip>
          <a:srcRect/>
          <a:stretch>
            <a:fillRect l="-1000" t="-2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Цель исследования: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изучить противоречия и страдания, происходящие в душе поэта;</a:t>
            </a:r>
          </a:p>
          <a:p>
            <a:r>
              <a:rPr lang="ru-RU" dirty="0" smtClean="0"/>
              <a:t>-расширить знания  о любовной лирике Лермонтова.</a:t>
            </a:r>
          </a:p>
          <a:p>
            <a:r>
              <a:rPr lang="ru-RU" dirty="0" smtClean="0"/>
              <a:t>- познакомиться с адресатами любовной лирики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Задачи исследования: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познакомиться с «музами» поэтического вдохновения  </a:t>
            </a:r>
            <a:r>
              <a:rPr lang="ru-RU" smtClean="0"/>
              <a:t>М.Ю.Лермонтова;</a:t>
            </a:r>
          </a:p>
          <a:p>
            <a:r>
              <a:rPr lang="ru-RU" smtClean="0"/>
              <a:t> </a:t>
            </a:r>
            <a:r>
              <a:rPr lang="ru-RU" dirty="0" smtClean="0"/>
              <a:t>- сформировать интерес к поэзии М.Ю.Лермонтова.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Планируемые результаты: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использование материала на уроках литературы при изучении жизни и творчества классика русской литературы М.Ю. Лермонтова, пополнение банка аргументов для  итогового сочинения и сочинений по типу ЕГЭ по проблемам: верность, любовь, измена, равнодушие, отзывчивость, смелость, трусость и т.п..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 smtClean="0"/>
              <a:t>Основные  этапы работы над проектом: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smtClean="0"/>
              <a:t>постановка проблемы, </a:t>
            </a:r>
            <a:endParaRPr lang="ru-RU" dirty="0" smtClean="0"/>
          </a:p>
          <a:p>
            <a:pPr lvl="0"/>
            <a:r>
              <a:rPr lang="ru-RU" b="1" dirty="0" smtClean="0"/>
              <a:t>изучение теории, посвященной данной проблематике, </a:t>
            </a:r>
            <a:endParaRPr lang="ru-RU" dirty="0" smtClean="0"/>
          </a:p>
          <a:p>
            <a:pPr lvl="0"/>
            <a:r>
              <a:rPr lang="ru-RU" b="1" dirty="0" smtClean="0"/>
              <a:t>подбор методик исследования и практическое овладение ими, </a:t>
            </a:r>
            <a:endParaRPr lang="ru-RU" dirty="0" smtClean="0"/>
          </a:p>
          <a:p>
            <a:pPr lvl="0"/>
            <a:r>
              <a:rPr lang="ru-RU" b="1" dirty="0" smtClean="0"/>
              <a:t>сбор собственного материала, </a:t>
            </a:r>
            <a:endParaRPr lang="ru-RU" dirty="0" smtClean="0"/>
          </a:p>
          <a:p>
            <a:pPr lvl="0"/>
            <a:r>
              <a:rPr lang="ru-RU" b="1" dirty="0" smtClean="0"/>
              <a:t> анализ и обобщение материала, научный комментарий, собственные выводы.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 словаря Ожегова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None/>
            </a:pPr>
            <a:r>
              <a:rPr lang="ru-RU" b="1" dirty="0" smtClean="0">
                <a:solidFill>
                  <a:srgbClr val="FF0066"/>
                </a:solidFill>
              </a:rPr>
              <a:t>Любовь</a:t>
            </a:r>
            <a:r>
              <a:rPr lang="ru-RU" b="1" dirty="0" smtClean="0"/>
              <a:t> – </a:t>
            </a:r>
            <a:r>
              <a:rPr lang="ru-RU" b="1" dirty="0" smtClean="0">
                <a:solidFill>
                  <a:srgbClr val="006666"/>
                </a:solidFill>
              </a:rPr>
              <a:t>1) Чувство самоотверженной, сердечной привязанности.</a:t>
            </a:r>
          </a:p>
          <a:p>
            <a:pPr algn="ctr">
              <a:lnSpc>
                <a:spcPct val="90000"/>
              </a:lnSpc>
              <a:buNone/>
            </a:pPr>
            <a:endParaRPr lang="ru-RU" b="1" dirty="0" smtClean="0">
              <a:solidFill>
                <a:srgbClr val="006666"/>
              </a:solidFill>
            </a:endParaRPr>
          </a:p>
          <a:p>
            <a:pPr algn="ctr">
              <a:lnSpc>
                <a:spcPct val="90000"/>
              </a:lnSpc>
              <a:buNone/>
            </a:pPr>
            <a:r>
              <a:rPr lang="ru-RU" b="1" dirty="0" smtClean="0">
                <a:solidFill>
                  <a:srgbClr val="006666"/>
                </a:solidFill>
              </a:rPr>
              <a:t>2) Склонность, пристрастие к чему-либо.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Паронимы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dirty="0" smtClean="0"/>
              <a:t>Адресант – тот, который адресует</a:t>
            </a:r>
          </a:p>
          <a:p>
            <a:r>
              <a:rPr lang="ru-RU" sz="4800" dirty="0" smtClean="0"/>
              <a:t>Адресат - тот, кому что- то адресовано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3276600" y="333375"/>
            <a:ext cx="5256213" cy="364332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900" b="1" dirty="0" smtClean="0">
                <a:latin typeface="Monotype Corsiva" pitchFamily="66" charset="0"/>
              </a:rPr>
              <a:t> </a:t>
            </a:r>
            <a:r>
              <a:rPr lang="ru-RU" sz="4900" dirty="0" smtClean="0">
                <a:effectLst/>
                <a:latin typeface="Monotype Corsiva" pitchFamily="66" charset="0"/>
              </a:rPr>
              <a:t>Гипотеза</a:t>
            </a:r>
            <a:r>
              <a:rPr lang="ru-RU" sz="3600" dirty="0" smtClean="0">
                <a:solidFill>
                  <a:srgbClr val="0000FF"/>
                </a:solidFill>
                <a:effectLst/>
                <a:latin typeface="Monotype Corsiva" pitchFamily="66" charset="0"/>
              </a:rPr>
              <a:t/>
            </a:r>
            <a:br>
              <a:rPr lang="ru-RU" sz="3600" dirty="0" smtClean="0">
                <a:solidFill>
                  <a:srgbClr val="0000FF"/>
                </a:solidFill>
                <a:effectLst/>
                <a:latin typeface="Monotype Corsiva" pitchFamily="66" charset="0"/>
              </a:rPr>
            </a:br>
            <a:r>
              <a:rPr lang="ru-RU" sz="3600" dirty="0" smtClean="0">
                <a:solidFill>
                  <a:srgbClr val="0000FF"/>
                </a:solidFill>
                <a:effectLst/>
                <a:latin typeface="Monotype Corsiva" pitchFamily="66" charset="0"/>
              </a:rPr>
              <a:t/>
            </a:r>
            <a:br>
              <a:rPr lang="ru-RU" sz="3600" dirty="0" smtClean="0">
                <a:solidFill>
                  <a:srgbClr val="0000FF"/>
                </a:solidFill>
                <a:effectLst/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0000FF"/>
                </a:solidFill>
                <a:latin typeface="Monotype Corsiva" pitchFamily="66" charset="0"/>
              </a:rPr>
              <a:t>«Любить…но кого же?.. На время – не стоит труда,</a:t>
            </a:r>
            <a:br>
              <a:rPr lang="ru-RU" sz="3600" b="1" dirty="0" smtClean="0">
                <a:solidFill>
                  <a:srgbClr val="0000FF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0000FF"/>
                </a:solidFill>
                <a:latin typeface="Monotype Corsiva" pitchFamily="66" charset="0"/>
              </a:rPr>
              <a:t>А вечно любить невозможно».</a:t>
            </a:r>
            <a:br>
              <a:rPr lang="ru-RU" sz="3600" b="1" dirty="0" smtClean="0">
                <a:solidFill>
                  <a:srgbClr val="0000FF"/>
                </a:solidFill>
                <a:latin typeface="Monotype Corsiva" pitchFamily="66" charset="0"/>
              </a:rPr>
            </a:br>
            <a:r>
              <a:rPr lang="ru-RU" sz="3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М.Ю.Лермонтов</a:t>
            </a:r>
          </a:p>
        </p:txBody>
      </p:sp>
      <p:pic>
        <p:nvPicPr>
          <p:cNvPr id="2051" name="Picture 13" descr="ml_objects39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309558">
            <a:off x="395288" y="1268413"/>
            <a:ext cx="3062287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6013" y="188913"/>
            <a:ext cx="4968875" cy="3524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Адресаты любовной лирики</a:t>
            </a:r>
            <a:endParaRPr lang="ru-RU" b="1" i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258888" y="3933825"/>
            <a:ext cx="7407275" cy="1752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325" y="765175"/>
            <a:ext cx="2770188" cy="30924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b="1" i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Екатерина Сушкова</a:t>
            </a:r>
            <a:endParaRPr lang="ru-RU" b="1" i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Объект 4"/>
          <p:cNvSpPr>
            <a:spLocks noGrp="1"/>
          </p:cNvSpPr>
          <p:nvPr>
            <p:ph sz="half" idx="1"/>
          </p:nvPr>
        </p:nvSpPr>
        <p:spPr>
          <a:xfrm>
            <a:off x="1331913" y="1916113"/>
            <a:ext cx="3760787" cy="4271962"/>
          </a:xfrm>
        </p:spPr>
        <p:txBody>
          <a:bodyPr/>
          <a:lstStyle/>
          <a:p>
            <a:pPr marL="80963" indent="0">
              <a:buFont typeface="Wingdings 2" pitchFamily="18" charset="2"/>
              <a:buNone/>
            </a:pPr>
            <a:r>
              <a:rPr lang="ru-RU" sz="3200" b="1" i="1" smtClean="0">
                <a:latin typeface="Times New Roman" pitchFamily="18" charset="0"/>
                <a:cs typeface="Times New Roman" pitchFamily="18" charset="0"/>
              </a:rPr>
              <a:t>Екатерина Александровна Сушкова (в замужестве Хвостова). </a:t>
            </a:r>
          </a:p>
        </p:txBody>
      </p:sp>
      <p:pic>
        <p:nvPicPr>
          <p:cNvPr id="9220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1125538"/>
            <a:ext cx="3751262" cy="49609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303030"/>
                </a:solidFill>
                <a:latin typeface="Times New Roman"/>
                <a:ea typeface="+mn-ea"/>
                <a:cs typeface="+mn-cs"/>
              </a:rPr>
              <a:t>Софья Ивановна Сабурова</a:t>
            </a:r>
            <a:endParaRPr lang="ru-RU" sz="3600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889" y="2041506"/>
            <a:ext cx="3350172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96468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nasledie-rus.ru/img/720000/7204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41288"/>
            <a:ext cx="4321175" cy="658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4572000" y="1773238"/>
            <a:ext cx="4032250" cy="3478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Наталья Федоровна </a:t>
            </a:r>
            <a:r>
              <a:rPr lang="ru-RU" sz="44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Ива′нова</a:t>
            </a: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</a:p>
          <a:p>
            <a:pPr algn="ctr">
              <a:defRPr/>
            </a:pPr>
            <a:endParaRPr lang="ru-RU" sz="4400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  <a:p>
            <a:pPr algn="ctr">
              <a:defRPr/>
            </a:pPr>
            <a:r>
              <a:rPr lang="ru-RU" sz="4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(1813 – 1875)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609600" y="5486400"/>
            <a:ext cx="4114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Варвара Александровна </a:t>
            </a:r>
          </a:p>
          <a:p>
            <a:pPr algn="ctr" eaLnBrk="1" hangingPunct="1">
              <a:defRPr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Лопухина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143000" y="304800"/>
            <a:ext cx="6783388" cy="769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ru-RU" altLang="ru-RU" sz="4400" b="1" dirty="0">
                <a:solidFill>
                  <a:srgbClr val="A8044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Любовь всей жизни поэта</a:t>
            </a:r>
          </a:p>
        </p:txBody>
      </p:sp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5334000" y="5486400"/>
            <a:ext cx="357028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Михаил Юрьевич </a:t>
            </a:r>
          </a:p>
          <a:p>
            <a:pPr algn="ctr" eaLnBrk="1" hangingPunct="1">
              <a:defRPr/>
            </a:pPr>
            <a:r>
              <a:rPr lang="ru-RU" altLang="ru-RU" sz="24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Лермонтов</a:t>
            </a:r>
          </a:p>
        </p:txBody>
      </p:sp>
      <p:pic>
        <p:nvPicPr>
          <p:cNvPr id="11269" name="Picture 7" descr="lermont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10163" y="1143000"/>
            <a:ext cx="3324225" cy="40386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270" name="Picture 8" descr="bd77d1e72a4e44fbe8aa02bb030f27b4"/>
          <p:cNvPicPr>
            <a:picLocks noChangeAspect="1" noChangeArrowheads="1"/>
          </p:cNvPicPr>
          <p:nvPr/>
        </p:nvPicPr>
        <p:blipFill>
          <a:blip r:embed="rId3"/>
          <a:srcRect l="13228" r="4724"/>
          <a:stretch>
            <a:fillRect/>
          </a:stretch>
        </p:blipFill>
        <p:spPr bwMode="auto">
          <a:xfrm>
            <a:off x="533400" y="1066800"/>
            <a:ext cx="3582988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proshkolu.ru/content/media/pic/std/2000000/1021000/1020690-d01585523383aff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91126" y="980729"/>
            <a:ext cx="2818244" cy="3960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2531" name="Прямоугольник 2"/>
          <p:cNvSpPr>
            <a:spLocks noChangeArrowheads="1"/>
          </p:cNvSpPr>
          <p:nvPr/>
        </p:nvSpPr>
        <p:spPr bwMode="auto">
          <a:xfrm>
            <a:off x="2916238" y="692150"/>
            <a:ext cx="6227762" cy="557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Княгиня </a:t>
            </a:r>
          </a:p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Щербатова Мария Алексеевна</a:t>
            </a:r>
          </a:p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 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(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урожд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. 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Штерич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) (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ок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. 1820 - 1879гг.)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М.Ю.Лермонтов был увлечен ею в 1839 - 1840гг. Он посвятил ей стихотворения «Молитва» («В минуту жизни трудную…») и «М. А. Щербатовой».</a:t>
            </a:r>
            <a:b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</a:b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 Молодая вдова, красивая и образованная, Щербатова вела в Петербурге светский образ жизни, но предпочитала балам салон Карамзиных, где, видимо, и познакомилась с Лермонтовым.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Georgia" pitchFamily="18" charset="0"/>
                <a:cs typeface="+mn-cs"/>
              </a:rPr>
              <a:t>Она высоко ценила его поэзию. Соперничество в ухаживании Л. и Э. Баранта за Щербатовой считается одной из возможных причин дуэли между ними.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+mn-lt"/>
              </a:rPr>
              <a:t/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/>
            </a:r>
            <a:br>
              <a:rPr lang="ru-RU" sz="3600" b="1" dirty="0" smtClean="0">
                <a:latin typeface="+mn-lt"/>
              </a:rPr>
            </a:br>
            <a:r>
              <a:rPr lang="ru-RU" sz="3600" b="1" dirty="0" smtClean="0">
                <a:latin typeface="+mn-lt"/>
              </a:rPr>
              <a:t>Александра Кирилловна Воронцова-Дашкова</a:t>
            </a:r>
            <a:r>
              <a:rPr lang="ru-RU" sz="4800" b="1" dirty="0"/>
              <a:t/>
            </a:r>
            <a:br>
              <a:rPr lang="ru-RU" sz="4800" b="1" dirty="0"/>
            </a:br>
            <a:endParaRPr lang="ru-RU" sz="4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532" y="2224071"/>
            <a:ext cx="2904423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3877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/>
              <a:t>Александра Михайловна Верещагина</a:t>
            </a:r>
            <a:br>
              <a:rPr lang="ru-RU" sz="4000" b="1" dirty="0"/>
            </a:br>
            <a:endParaRPr lang="ru-RU" sz="40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4506" y="2114532"/>
            <a:ext cx="257175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389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/>
              <a:t>Александра Осиповна Смирнова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7993" y="2041506"/>
            <a:ext cx="2973049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069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Grp="1" noChangeArrowheads="1"/>
          </p:cNvSpPr>
          <p:nvPr>
            <p:ph type="title"/>
          </p:nvPr>
        </p:nvSpPr>
        <p:spPr>
          <a:xfrm>
            <a:off x="3708400" y="0"/>
            <a:ext cx="4967288" cy="1196975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rgbClr val="0000FF"/>
                </a:solidFill>
              </a:rPr>
              <a:t>Екатерина Быховец</a:t>
            </a:r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836613"/>
            <a:ext cx="3673475" cy="374491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Последней женщиной в жизни Лермонтова стала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000" dirty="0" smtClean="0"/>
              <a:t>      Е.Г. Быховец- дальняя родственница Лермонтова. Бронзовый цвет лица и черные очи… Она имела много поклонников из окружения Лермонтова. Они встретились, после разлуки, прямо в день его дуэли, последней дуэли в его жизни. Поэтому именно Быховец? Да поэтому, что она была похожа на В. Лопухину.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2000" dirty="0" smtClean="0"/>
          </a:p>
          <a:p>
            <a:pPr eaLnBrk="1" hangingPunct="1">
              <a:lnSpc>
                <a:spcPct val="80000"/>
              </a:lnSpc>
            </a:pPr>
            <a:endParaRPr lang="ru-RU" sz="1600" dirty="0" smtClean="0"/>
          </a:p>
        </p:txBody>
      </p:sp>
      <p:sp>
        <p:nvSpPr>
          <p:cNvPr id="1638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395288" y="4868863"/>
            <a:ext cx="8062912" cy="14398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dirty="0" smtClean="0"/>
              <a:t>Быховец говорила, что Лермонтов не любил танцевать, но был очень весел. Веселился он со всеми, но с ней всегда был грустен, только с ней Лермонтов был настоящим. Быховец была с ним в день его смерти, прожила с ним последний день в его жизни. Конечно же, смерть Лермонтова очень расстроила ее.</a:t>
            </a:r>
          </a:p>
        </p:txBody>
      </p:sp>
      <p:pic>
        <p:nvPicPr>
          <p:cNvPr id="16389" name="Picture 7" descr="Екатина Григорьевна Быховец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90264">
            <a:off x="4643438" y="1628775"/>
            <a:ext cx="367188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Екатина Григорьевна Быховец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90264">
            <a:off x="4654379" y="1649275"/>
            <a:ext cx="3671887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4578369"/>
          </a:xfrm>
        </p:spPr>
        <p:txBody>
          <a:bodyPr>
            <a:normAutofit/>
          </a:bodyPr>
          <a:lstStyle/>
          <a:p>
            <a:r>
              <a:rPr lang="ru-RU" sz="6600" b="1" i="1" dirty="0" smtClean="0"/>
              <a:t>Спасибо за внимание</a:t>
            </a:r>
            <a:endParaRPr lang="ru-RU" sz="66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391</Words>
  <Application>Microsoft Office PowerPoint</Application>
  <PresentationFormat>Экран (4:3)</PresentationFormat>
  <Paragraphs>54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«Адресаты любовной лирики М.Ю.Лермонтова»</vt:lpstr>
      <vt:lpstr>Цель исследования: </vt:lpstr>
      <vt:lpstr>Задачи исследования: </vt:lpstr>
      <vt:lpstr>Планируемые результаты: </vt:lpstr>
      <vt:lpstr>Основные  этапы работы над проектом:  </vt:lpstr>
      <vt:lpstr>Из словаря Ожегова</vt:lpstr>
      <vt:lpstr>Паронимы</vt:lpstr>
      <vt:lpstr> Гипотеза  «Любить…но кого же?.. На время – не стоит труда, А вечно любить невозможно». М.Ю.Лермонтов</vt:lpstr>
      <vt:lpstr>  Адресаты любовной лирики</vt:lpstr>
      <vt:lpstr>Екатерина Сушкова</vt:lpstr>
      <vt:lpstr>Софья Ивановна Сабурова</vt:lpstr>
      <vt:lpstr>Слайд 12</vt:lpstr>
      <vt:lpstr>Слайд 13</vt:lpstr>
      <vt:lpstr>Слайд 14</vt:lpstr>
      <vt:lpstr>  Александра Кирилловна Воронцова-Дашкова </vt:lpstr>
      <vt:lpstr>Александра Михайловна Верещагина </vt:lpstr>
      <vt:lpstr>Александра Осиповна Смирнова </vt:lpstr>
      <vt:lpstr>Екатерина Быховец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Solaris</dc:creator>
  <cp:lastModifiedBy>111</cp:lastModifiedBy>
  <cp:revision>31</cp:revision>
  <dcterms:created xsi:type="dcterms:W3CDTF">2013-10-30T04:29:11Z</dcterms:created>
  <dcterms:modified xsi:type="dcterms:W3CDTF">2021-04-21T07:36:39Z</dcterms:modified>
</cp:coreProperties>
</file>